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18"/>
  </p:notesMasterIdLst>
  <p:sldIdLst>
    <p:sldId id="336" r:id="rId2"/>
    <p:sldId id="368" r:id="rId3"/>
    <p:sldId id="337" r:id="rId4"/>
    <p:sldId id="373" r:id="rId5"/>
    <p:sldId id="371" r:id="rId6"/>
    <p:sldId id="370" r:id="rId7"/>
    <p:sldId id="374" r:id="rId8"/>
    <p:sldId id="339" r:id="rId9"/>
    <p:sldId id="372" r:id="rId10"/>
    <p:sldId id="375" r:id="rId11"/>
    <p:sldId id="365" r:id="rId12"/>
    <p:sldId id="367" r:id="rId13"/>
    <p:sldId id="378" r:id="rId14"/>
    <p:sldId id="376" r:id="rId15"/>
    <p:sldId id="377" r:id="rId16"/>
    <p:sldId id="363" r:id="rId1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7" autoAdjust="0"/>
    <p:restoredTop sz="94640" autoAdjust="0"/>
  </p:normalViewPr>
  <p:slideViewPr>
    <p:cSldViewPr>
      <p:cViewPr varScale="1">
        <p:scale>
          <a:sx n="63" d="100"/>
          <a:sy n="63" d="100"/>
        </p:scale>
        <p:origin x="-570" y="-108"/>
      </p:cViewPr>
      <p:guideLst>
        <p:guide orient="horz" pos="1620"/>
        <p:guide pos="3840"/>
      </p:guideLst>
    </p:cSldViewPr>
  </p:slideViewPr>
  <p:outlineViewPr>
    <p:cViewPr varScale="1">
      <p:scale>
        <a:sx n="170" d="200"/>
        <a:sy n="170" d="200"/>
      </p:scale>
      <p:origin x="17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S Gothic" charset="-128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S Gothic" charset="-128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S Gothic" charset="-128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S Gothic" charset="-128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S Gothic" charset="-128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S Gothic" charset="-128"/>
            </a:endParaRPr>
          </a:p>
        </p:txBody>
      </p:sp>
      <p:sp>
        <p:nvSpPr>
          <p:cNvPr id="1127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7650" cy="399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S Gothic" charset="-128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S Gothic" charset="-128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10155238"/>
            <a:ext cx="327342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S Gothic" charset="-128"/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02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pitchFamily="32" charset="0"/>
              </a:defRPr>
            </a:lvl1pPr>
          </a:lstStyle>
          <a:p>
            <a:pPr>
              <a:defRPr/>
            </a:pPr>
            <a:fld id="{D1BB1261-DF94-4C08-9D58-E78117337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244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E6CCD-09AF-4B00-B03B-7F04805F5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7691-ACD2-494B-98BB-542720EE63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DEE0-867A-41C5-8EB8-BF37DE219B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E836-95F8-4F34-ADFB-01F8A8E6A5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70E5-83FD-437B-B013-97877E60BE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E0A7-4233-481E-A5EE-574BCE271F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5958-D8D0-4236-9BC6-7A54E66435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1A81-16B4-4855-AB33-873C099F1E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49A2-A318-406B-A2E1-0323FAB5E0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5A82-1784-4E2F-8556-5347E15FB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9B81F-C347-4BEF-BFDF-29C42F48304A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73E3-44EC-4FA5-BDA1-940551DB7E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7C9B81F-C347-4BEF-BFDF-29C42F48304A}" type="datetimeFigureOut">
              <a:rPr lang="en-US" smtClean="0"/>
              <a:pPr/>
              <a:t>11/1/2017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4A04C3-D063-45CA-A4FD-8AE8D88A63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45763" y="7320541"/>
            <a:ext cx="1391382" cy="24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764" y="208242"/>
            <a:ext cx="9685100" cy="71431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14" descr="http://img-fotki.yandex.ru/get/4600/120710424.368/0_7a3ad_c40c7c9c_X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619913" cy="26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4" descr="http://img-fotki.yandex.ru/get/4600/120710424.368/0_7a3ad_c40c7c9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0714" y="0"/>
            <a:ext cx="2619912" cy="26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4" descr="http://img-fotki.yandex.ru/get/4600/120710424.368/0_7a3ad_c40c7c9c_X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0714" y="4940039"/>
            <a:ext cx="2619912" cy="26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4" descr="http://img-fotki.yandex.ru/get/4600/120710424.368/0_7a3ad_c40c7c9c_X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940039"/>
            <a:ext cx="2619913" cy="26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endParaRPr lang="ru-RU" dirty="0" smtClean="0"/>
          </a:p>
        </p:txBody>
      </p:sp>
      <p:pic>
        <p:nvPicPr>
          <p:cNvPr id="9220" name="Picture 3" descr="C:\Users\пользователь\Desktop\Фотографии\рисунки - копия\000_0565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19832" y="1907629"/>
            <a:ext cx="8784729" cy="5108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2" name="WordArt 2"/>
          <p:cNvSpPr>
            <a:spLocks noChangeArrowheads="1" noChangeShapeType="1" noTextEdit="1"/>
          </p:cNvSpPr>
          <p:nvPr/>
        </p:nvSpPr>
        <p:spPr bwMode="auto">
          <a:xfrm>
            <a:off x="503808" y="683493"/>
            <a:ext cx="9204549" cy="1197233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Deflate">
              <a:avLst>
                <a:gd name="adj" fmla="val 26227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МБОУ </a:t>
            </a:r>
            <a:r>
              <a:rPr lang="ru-RU" sz="3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"</a:t>
            </a:r>
            <a:r>
              <a:rPr lang="ru-RU" sz="32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Усть-Киранская</a:t>
            </a:r>
            <a:r>
              <a:rPr lang="ru-RU" sz="3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СОШ-И"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0232" y="7380237"/>
            <a:ext cx="1296144" cy="17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15976" y="467469"/>
            <a:ext cx="720080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Министерство образования и науки Республики Бурятия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269489"/>
            <a:ext cx="9244073" cy="971209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solidFill>
                  <a:srgbClr val="FFFF00"/>
                </a:solidFill>
                <a:effectLst/>
              </a:rPr>
              <a:t>Заключение</a:t>
            </a:r>
            <a:r>
              <a:rPr lang="ru-RU" dirty="0">
                <a:solidFill>
                  <a:srgbClr val="FFFF00"/>
                </a:solidFill>
                <a:effectLst/>
              </a:rPr>
              <a:t>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057" y="1160201"/>
            <a:ext cx="8827547" cy="627173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Поиск </a:t>
            </a:r>
            <a:r>
              <a:rPr lang="ru-RU" sz="2000" dirty="0"/>
              <a:t>содержания, средств, методов, осуществляемый сегодня педагогами </a:t>
            </a:r>
            <a:r>
              <a:rPr lang="ru-RU" sz="2000" dirty="0" smtClean="0"/>
              <a:t>в целях </a:t>
            </a:r>
            <a:r>
              <a:rPr lang="ru-RU" sz="2000" dirty="0"/>
              <a:t>совершенствования патриотического воспитания </a:t>
            </a:r>
            <a:r>
              <a:rPr lang="ru-RU" sz="2000" dirty="0" smtClean="0"/>
              <a:t>школьников</a:t>
            </a:r>
            <a:r>
              <a:rPr lang="ru-RU" sz="2000" dirty="0"/>
              <a:t>, появление новых программ и исследований - явление несомненно позитивное. Чем активнее поиск и больше идей, тем быстрее выйдем на новый уровень понимания одного из сложнейших направлений воспитательной работы </a:t>
            </a:r>
            <a:r>
              <a:rPr lang="ru-RU" sz="2000" dirty="0" smtClean="0"/>
              <a:t>школьного </a:t>
            </a:r>
            <a:r>
              <a:rPr lang="ru-RU" sz="2000" dirty="0"/>
              <a:t>учреждения. Но все идеи, мысли и эксперименты требуют серьезного осмысления как теоретиками, так и практиками. </a:t>
            </a:r>
          </a:p>
          <a:p>
            <a:pPr marL="0" indent="0">
              <a:buNone/>
              <a:defRPr/>
            </a:pPr>
            <a:r>
              <a:rPr lang="ru-RU" sz="2000" dirty="0" smtClean="0"/>
              <a:t>   Национальная </a:t>
            </a:r>
            <a:r>
              <a:rPr lang="ru-RU" sz="2000" dirty="0"/>
              <a:t>культура входит в наше сознание вместе с генами родителей, с культурой других народов мы знакомимся уже с позиции родной культуры. И чем раньше ребенок придет к пониманию и осмыслению культуры своего народа, тем больше проникнется чистотой народных ценностей, тем роднее и ближе она станет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marL="0" indent="0">
              <a:buNone/>
              <a:defRPr/>
            </a:pPr>
            <a:r>
              <a:rPr lang="ru-RU" sz="2000" dirty="0" smtClean="0"/>
              <a:t>В </a:t>
            </a:r>
            <a:r>
              <a:rPr lang="ru-RU" sz="2000" dirty="0" smtClean="0"/>
              <a:t>конце реализации данного проекта достигли положительную динамику освоения детьми разных образовательных областей. Народное </a:t>
            </a:r>
            <a:r>
              <a:rPr lang="ru-RU" sz="2000" dirty="0" smtClean="0"/>
              <a:t>искусство, как известно, соединяет прошлое с настоящим. Поэтому важно как можно раньше привести детей к этому живому роднику, которая хранит в себе национальная культура.</a:t>
            </a:r>
            <a:endParaRPr lang="ru-RU" sz="2000" dirty="0"/>
          </a:p>
          <a:p>
            <a:pPr marL="0" indent="0">
              <a:buNone/>
              <a:defRPr/>
            </a:pPr>
            <a:r>
              <a:rPr lang="ru-RU" sz="2000" dirty="0"/>
              <a:t> </a:t>
            </a:r>
          </a:p>
          <a:p>
            <a:pPr marL="0" indent="0">
              <a:buNone/>
              <a:defRPr/>
            </a:pPr>
            <a:r>
              <a:rPr lang="ru-RU" sz="2000" dirty="0"/>
              <a:t> </a:t>
            </a:r>
          </a:p>
          <a:p>
            <a:pPr marL="0" indent="0">
              <a:buNone/>
              <a:defRPr/>
            </a:pPr>
            <a:r>
              <a:rPr lang="ru-RU" sz="2000" dirty="0"/>
              <a:t> 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2" y="88874"/>
            <a:ext cx="9072563" cy="12599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Летний - оздоровительный лагерь «Круто»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1986" name="Picture 2" descr="D:\МАМА\Все фото\Лагерь\DSCN2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16" y="1619597"/>
            <a:ext cx="3672408" cy="2326412"/>
          </a:xfrm>
          <a:prstGeom prst="rect">
            <a:avLst/>
          </a:prstGeom>
          <a:noFill/>
        </p:spPr>
      </p:pic>
      <p:pic>
        <p:nvPicPr>
          <p:cNvPr id="41987" name="Picture 3" descr="D:\МАМА\Все фото\Лагерь\DSCN2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392" y="1547589"/>
            <a:ext cx="3468829" cy="2398420"/>
          </a:xfrm>
          <a:prstGeom prst="rect">
            <a:avLst/>
          </a:prstGeom>
          <a:noFill/>
        </p:spPr>
      </p:pic>
      <p:pic>
        <p:nvPicPr>
          <p:cNvPr id="41988" name="Picture 4" descr="D:\МАМА\Все фото\Лагерь\DSCN2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816" y="4463377"/>
            <a:ext cx="3672408" cy="2333365"/>
          </a:xfrm>
          <a:prstGeom prst="rect">
            <a:avLst/>
          </a:prstGeom>
          <a:noFill/>
        </p:spPr>
      </p:pic>
      <p:sp>
        <p:nvSpPr>
          <p:cNvPr id="8" name="Текст 2"/>
          <p:cNvSpPr txBox="1">
            <a:spLocks/>
          </p:cNvSpPr>
          <p:nvPr/>
        </p:nvSpPr>
        <p:spPr bwMode="auto">
          <a:xfrm>
            <a:off x="1151880" y="1115541"/>
            <a:ext cx="3888432" cy="70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377979" marR="0" lvl="0" indent="-37797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Прохождение ПТМ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 bwMode="auto">
          <a:xfrm>
            <a:off x="1079872" y="3946009"/>
            <a:ext cx="3096344" cy="70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Посиделки у костра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 bwMode="auto">
          <a:xfrm>
            <a:off x="6331113" y="990034"/>
            <a:ext cx="2880320" cy="70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Поход на остров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9" name="Picture 5" descr="D:\МАМА\Все фото\Лагерь\DSCN21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391" y="4463377"/>
            <a:ext cx="3451041" cy="2333365"/>
          </a:xfrm>
          <a:prstGeom prst="rect">
            <a:avLst/>
          </a:prstGeom>
          <a:noFill/>
        </p:spPr>
      </p:pic>
      <p:sp>
        <p:nvSpPr>
          <p:cNvPr id="12" name="Текст 8"/>
          <p:cNvSpPr txBox="1">
            <a:spLocks/>
          </p:cNvSpPr>
          <p:nvPr/>
        </p:nvSpPr>
        <p:spPr bwMode="auto">
          <a:xfrm>
            <a:off x="6331113" y="3939238"/>
            <a:ext cx="2376264" cy="70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Памятные места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48224" y="7380237"/>
            <a:ext cx="1368152" cy="17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816" y="1422383"/>
            <a:ext cx="4454027" cy="428628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Встреча на заставе </a:t>
            </a:r>
            <a:r>
              <a:rPr lang="ru-RU" sz="2000" dirty="0" err="1" smtClean="0">
                <a:solidFill>
                  <a:srgbClr val="002060"/>
                </a:solidFill>
              </a:rPr>
              <a:t>Курорт-Киран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68304" y="611485"/>
            <a:ext cx="4455776" cy="705219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Туристический поход на Песчанку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3010" name="Picture 2" descr="D:\МАМА\Все фото\Застава\DSCN2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594" y="2208201"/>
            <a:ext cx="4355534" cy="32329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48224" y="7380237"/>
            <a:ext cx="1368152" cy="17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1840" y="3995861"/>
            <a:ext cx="327334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«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9940" name="Picture 4" descr="D:\Песчанка\000_2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4" y="1065193"/>
            <a:ext cx="3960440" cy="24482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472360" y="3995861"/>
            <a:ext cx="18473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Picture 5" descr="D:\МАМА\фото\DSCN2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78" y="4422779"/>
            <a:ext cx="3448248" cy="25861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 rot="10800000" flipV="1">
            <a:off x="6183317" y="3810157"/>
            <a:ext cx="221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979" lvl="0" indent="-377979" algn="ctr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Привал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Вторая жизнь бросового материала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0418" name="Рисунок 8" descr="Фото3660"/>
          <p:cNvPicPr>
            <a:picLocks noChangeAspect="1" noChangeArrowheads="1"/>
          </p:cNvPicPr>
          <p:nvPr/>
        </p:nvPicPr>
        <p:blipFill>
          <a:blip r:embed="rId2"/>
          <a:srcRect l="3333" t="17332"/>
          <a:stretch>
            <a:fillRect/>
          </a:stretch>
        </p:blipFill>
        <p:spPr bwMode="auto">
          <a:xfrm>
            <a:off x="611155" y="1493821"/>
            <a:ext cx="4214843" cy="27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Рисунок 24" descr="DSC04757"/>
          <p:cNvPicPr>
            <a:picLocks noChangeAspect="1" noChangeArrowheads="1"/>
          </p:cNvPicPr>
          <p:nvPr/>
        </p:nvPicPr>
        <p:blipFill>
          <a:blip r:embed="rId3"/>
          <a:srcRect t="19437" b="8356"/>
          <a:stretch>
            <a:fillRect/>
          </a:stretch>
        </p:blipFill>
        <p:spPr bwMode="auto">
          <a:xfrm>
            <a:off x="5397502" y="1636697"/>
            <a:ext cx="37380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Рисунок 25" descr="DSC04751"/>
          <p:cNvPicPr>
            <a:picLocks noChangeAspect="1" noChangeArrowheads="1"/>
          </p:cNvPicPr>
          <p:nvPr/>
        </p:nvPicPr>
        <p:blipFill>
          <a:blip r:embed="rId4"/>
          <a:srcRect l="11819"/>
          <a:stretch>
            <a:fillRect/>
          </a:stretch>
        </p:blipFill>
        <p:spPr bwMode="auto">
          <a:xfrm>
            <a:off x="754032" y="4422778"/>
            <a:ext cx="4088328" cy="261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>
                <a:solidFill>
                  <a:srgbClr val="00B050"/>
                </a:solidFill>
              </a:rPr>
              <a:t>Экологический десант </a:t>
            </a:r>
            <a:br>
              <a:rPr lang="ru-RU" sz="4400" b="1" dirty="0" smtClean="0">
                <a:solidFill>
                  <a:srgbClr val="00B050"/>
                </a:solidFill>
              </a:rPr>
            </a:br>
            <a:r>
              <a:rPr lang="ru-RU" sz="4400" b="1" dirty="0" smtClean="0">
                <a:solidFill>
                  <a:srgbClr val="00B050"/>
                </a:solidFill>
              </a:rPr>
              <a:t>«Берегите нашу речку»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58370" name="Picture 2" descr="20170607_113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594" y="1708135"/>
            <a:ext cx="4143404" cy="232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20170607_122343"/>
          <p:cNvPicPr>
            <a:picLocks noChangeAspect="1" noChangeArrowheads="1"/>
          </p:cNvPicPr>
          <p:nvPr/>
        </p:nvPicPr>
        <p:blipFill>
          <a:blip r:embed="rId3"/>
          <a:srcRect l="3333"/>
          <a:stretch>
            <a:fillRect/>
          </a:stretch>
        </p:blipFill>
        <p:spPr bwMode="auto">
          <a:xfrm>
            <a:off x="5308572" y="1708135"/>
            <a:ext cx="39227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20170607_1234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7195" y="4137027"/>
            <a:ext cx="5269551" cy="296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Экскурсия по святым местам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9394" name="Picture 2" descr="20170609_102338"/>
          <p:cNvPicPr>
            <a:picLocks noChangeAspect="1" noChangeArrowheads="1"/>
          </p:cNvPicPr>
          <p:nvPr/>
        </p:nvPicPr>
        <p:blipFill>
          <a:blip r:embed="rId2"/>
          <a:srcRect t="11818" r="19693"/>
          <a:stretch>
            <a:fillRect/>
          </a:stretch>
        </p:blipFill>
        <p:spPr bwMode="auto">
          <a:xfrm>
            <a:off x="477066" y="1493821"/>
            <a:ext cx="5277626" cy="324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Рисунок 58" descr="20170609_102205"/>
          <p:cNvPicPr>
            <a:picLocks noChangeAspect="1" noChangeArrowheads="1"/>
          </p:cNvPicPr>
          <p:nvPr/>
        </p:nvPicPr>
        <p:blipFill>
          <a:blip r:embed="rId3"/>
          <a:srcRect t="5861" r="6152" b="21948"/>
          <a:stretch>
            <a:fillRect/>
          </a:stretch>
        </p:blipFill>
        <p:spPr bwMode="auto">
          <a:xfrm>
            <a:off x="6040444" y="1422383"/>
            <a:ext cx="3305182" cy="452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Рисунок 48" descr="20170609_1043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50" y="4934303"/>
            <a:ext cx="3714776" cy="209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B0E9C73F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81888" cy="7554426"/>
          </a:xfrm>
          <a:prstGeom prst="rect">
            <a:avLst/>
          </a:prstGeom>
          <a:solidFill>
            <a:srgbClr val="000000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03808" y="3491805"/>
            <a:ext cx="9130316" cy="2381647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/>
                <a:cs typeface="Arial"/>
              </a:rPr>
              <a:t>Спасибо за внимание</a:t>
            </a: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76518" y="446232"/>
            <a:ext cx="4049751" cy="1665928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Усть-Киранская</a:t>
            </a:r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средняя </a:t>
            </a:r>
          </a:p>
          <a:p>
            <a:pPr algn="ctr"/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общеобразовательная </a:t>
            </a: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школа-интернат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2594" y="2351077"/>
            <a:ext cx="8786874" cy="4603124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«Если человек не любит хотя бы изредка смотреть на старые фотографии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своих родителей,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если он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не любит старые улицы, пусть даже и плохонькие, - значит, у него нет любви к своему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городу, селу. 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человек равнодушен к памятникам истории своей страны, - он, как правило, равнодушен к своей стране».</a:t>
            </a:r>
            <a:br>
              <a:rPr lang="ru-RU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Д.С.Лихачев                                                                                         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>
                <a:latin typeface="Times New Roman" pitchFamily="18" charset="0"/>
                <a:cs typeface="Times New Roman" pitchFamily="18" charset="0"/>
              </a:rPr>
            </a:br>
            <a:endParaRPr lang="ru-RU" sz="3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6"/>
          <p:cNvSpPr txBox="1">
            <a:spLocks/>
          </p:cNvSpPr>
          <p:nvPr/>
        </p:nvSpPr>
        <p:spPr bwMode="auto">
          <a:xfrm>
            <a:off x="396842" y="350813"/>
            <a:ext cx="9179752" cy="11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Использование Национального Регионального компоне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нта в организации воспитательной работы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1800" y="422251"/>
            <a:ext cx="9109106" cy="664373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В настоящее время национально-региональный компонент стал очень острой и актуальной темой в образовании. В век высоких технологий теряется нить, которая связывает нас с прошлым, настоящим и будущим.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Современный человек должен восстановить и сохранить ту хрупкую нить, что и предполагает национально-региональный компонент.. В новых стандартах: Духовно-нравственное воспитание– педагогически организованный процесс усвоения и принятия обучающимся базовых национальных ценностей, освоение системы общечеловеческих ценностей и культурных, духовных и нравственных ценностей многонационального народа Российской Федерации.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Духовно-нравственное развитие– осуществляемое в процессе социализации последовательное расширение и укрепление ценностно-смысловой сферы личности, формирование способности человека оценивать и сознательно выстраивать на основе традиционных моральных норм и нравственных идеалов отношения к себе, другим людям, обществу, государству, Отечеству, миру в целом. </a:t>
            </a:r>
            <a:r>
              <a:rPr lang="ru-RU" sz="20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Общей целью </a:t>
            </a:r>
            <a:r>
              <a:rPr lang="ru-RU" sz="20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является воспитание, социально-педагогическая поддержка становления и развития высоконравственного, ответственного, творческого, инициативного, компетентного гражданина России.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48224" y="7380237"/>
            <a:ext cx="1368152" cy="17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778" y="524978"/>
            <a:ext cx="9244073" cy="6191234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    К </a:t>
            </a:r>
            <a:r>
              <a:rPr lang="ru-RU" sz="3600" dirty="0">
                <a:solidFill>
                  <a:srgbClr val="7030A0"/>
                </a:solidFill>
              </a:rPr>
              <a:t>числу определяющих принципов, которые одновременно являются важными условиями реализации цели и задач регионального компонента, относится признание высокой социальной значимости патриотизма, необходимости создания реальных возможностей и осуществления целенаправленных усилий для его развития у детей.</a:t>
            </a:r>
            <a:r>
              <a:rPr lang="ru-RU" sz="3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7030A0"/>
                </a:solidFill>
              </a:rPr>
              <a:t/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100" dirty="0" smtClean="0">
                <a:solidFill>
                  <a:srgbClr val="FFFF00"/>
                </a:solidFill>
              </a:rPr>
              <a:t/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Изучение </a:t>
            </a:r>
            <a:r>
              <a:rPr lang="ru-RU" sz="3100" dirty="0">
                <a:solidFill>
                  <a:srgbClr val="FF0000"/>
                </a:solidFill>
              </a:rPr>
              <a:t>регионального компонента в ознакомлении детей с историей родного края включает:</a:t>
            </a:r>
            <a:r>
              <a:rPr lang="ru-RU" sz="3100" dirty="0">
                <a:solidFill>
                  <a:srgbClr val="FFFF00"/>
                </a:solidFill>
              </a:rPr>
              <a:t/>
            </a:r>
            <a:br>
              <a:rPr lang="ru-RU" sz="3100" dirty="0">
                <a:solidFill>
                  <a:srgbClr val="FFFF00"/>
                </a:solidFill>
              </a:rPr>
            </a:br>
            <a:endParaRPr lang="ru-RU" sz="31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7510" y="1732426"/>
            <a:ext cx="9169082" cy="5118530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ru-RU" sz="2200" dirty="0" smtClean="0"/>
              <a:t>воспитание </a:t>
            </a:r>
            <a:r>
              <a:rPr lang="ru-RU" sz="2200" dirty="0"/>
              <a:t>у ребенка любви и привязанности к своей семье, дому, </a:t>
            </a:r>
            <a:r>
              <a:rPr lang="ru-RU" sz="2200" dirty="0" smtClean="0"/>
              <a:t>улице</a:t>
            </a:r>
            <a:r>
              <a:rPr lang="ru-RU" sz="2200" dirty="0"/>
              <a:t>, </a:t>
            </a:r>
            <a:r>
              <a:rPr lang="ru-RU" sz="2200" dirty="0" smtClean="0"/>
              <a:t>селу;</a:t>
            </a:r>
            <a:endParaRPr lang="ru-RU" sz="2200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2200" dirty="0" smtClean="0"/>
              <a:t>формирование </a:t>
            </a:r>
            <a:r>
              <a:rPr lang="ru-RU" sz="2200" dirty="0"/>
              <a:t>бережного отношения к природе и всему живому</a:t>
            </a:r>
            <a:r>
              <a:rPr lang="ru-RU" sz="2200" dirty="0" smtClean="0"/>
              <a:t>;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200" dirty="0" smtClean="0"/>
              <a:t>воспитание </a:t>
            </a:r>
            <a:r>
              <a:rPr lang="ru-RU" sz="2200" dirty="0"/>
              <a:t>уважения к труду;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200" dirty="0" smtClean="0"/>
              <a:t> </a:t>
            </a:r>
            <a:r>
              <a:rPr lang="ru-RU" sz="2200" dirty="0"/>
              <a:t>развитие интереса к национальным традициям и промыслам;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200" dirty="0" smtClean="0"/>
              <a:t> </a:t>
            </a:r>
            <a:r>
              <a:rPr lang="ru-RU" sz="2200" dirty="0"/>
              <a:t>формирование элементарных знаний о правах человека</a:t>
            </a:r>
            <a:r>
              <a:rPr lang="ru-RU" sz="2200" dirty="0" smtClean="0"/>
              <a:t>;</a:t>
            </a:r>
            <a:endParaRPr lang="ru-RU" sz="2200" dirty="0"/>
          </a:p>
          <a:p>
            <a:pPr>
              <a:buFont typeface="Wingdings" pitchFamily="2" charset="2"/>
              <a:buChar char="v"/>
              <a:defRPr/>
            </a:pPr>
            <a:r>
              <a:rPr lang="ru-RU" sz="2200" dirty="0" smtClean="0"/>
              <a:t> </a:t>
            </a:r>
            <a:r>
              <a:rPr lang="ru-RU" sz="2200" dirty="0"/>
              <a:t>знакомство детей с символами государства (герб, флаг, гимн);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200" dirty="0" smtClean="0"/>
              <a:t>развитие </a:t>
            </a:r>
            <a:r>
              <a:rPr lang="ru-RU" sz="2200" dirty="0"/>
              <a:t>чувства ответственности и гордости за достижения страны;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200" dirty="0" smtClean="0"/>
              <a:t>формирование </a:t>
            </a:r>
            <a:r>
              <a:rPr lang="ru-RU" sz="2200" dirty="0"/>
              <a:t>толерантности, чувства уважения к другим народам, их традициям.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0" y="565127"/>
            <a:ext cx="8893999" cy="618783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Работая над материалом национально – регионального компонента и используя его на уроках, важно придерживаться определённых принципов: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Систематичность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Доступность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Наглядность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Разнообразность материала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Связь материала в учебной и воспитательной работе.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Важно, чтобы не только на  уроках но и в воспитательной работе широко использовалась наглядность – это могут быть иллюстрации, фотографии, презентации, слайд - фильмы.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текущем учебном году основным направлением в работе над данной темой послужило реализация проекта во время летнего периода.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30039" y="286988"/>
            <a:ext cx="8827547" cy="682645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600" b="1" i="1" dirty="0" smtClean="0">
                <a:solidFill>
                  <a:srgbClr val="C00000"/>
                </a:solidFill>
              </a:rPr>
              <a:t>Проект:  </a:t>
            </a:r>
            <a:r>
              <a:rPr lang="ru-RU" sz="2800" b="1" i="1" dirty="0" smtClean="0">
                <a:solidFill>
                  <a:srgbClr val="C00000"/>
                </a:solidFill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</a:rPr>
              <a:t>МОЙ РОДНОЙ КРАЙ»</a:t>
            </a:r>
          </a:p>
          <a:p>
            <a:pPr marL="0" indent="0">
              <a:buNone/>
              <a:defRPr/>
            </a:pPr>
            <a:r>
              <a:rPr lang="ru-RU" sz="2600" b="1" dirty="0" smtClean="0">
                <a:solidFill>
                  <a:srgbClr val="FFFF00"/>
                </a:solidFill>
              </a:rPr>
              <a:t>Цель </a:t>
            </a:r>
            <a:r>
              <a:rPr lang="ru-RU" sz="2600" b="1" dirty="0" smtClean="0">
                <a:solidFill>
                  <a:srgbClr val="FFFF00"/>
                </a:solidFill>
              </a:rPr>
              <a:t>проекта</a:t>
            </a:r>
            <a:r>
              <a:rPr lang="ru-RU" sz="2600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ru-RU" sz="2200" dirty="0" smtClean="0"/>
              <a:t>Приобщение </a:t>
            </a:r>
            <a:r>
              <a:rPr lang="ru-RU" sz="2200" dirty="0"/>
              <a:t>детей к культурному наследию, духовным ценностям народов.</a:t>
            </a:r>
          </a:p>
          <a:p>
            <a:pPr marL="0" indent="0">
              <a:buNone/>
              <a:defRPr/>
            </a:pPr>
            <a:r>
              <a:rPr lang="ru-RU" sz="2600" b="1" dirty="0">
                <a:solidFill>
                  <a:srgbClr val="FFFF00"/>
                </a:solidFill>
              </a:rPr>
              <a:t>Задачи проекта:</a:t>
            </a:r>
            <a:endParaRPr lang="ru-RU" sz="2600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ru-RU" sz="2000" dirty="0"/>
              <a:t>Формировать у подрастающего поколения чувства  национальной   гордости за родной язык и культуру.</a:t>
            </a:r>
            <a:endParaRPr lang="ru-RU" sz="2000" dirty="0" smtClean="0"/>
          </a:p>
          <a:p>
            <a:pPr marL="0" indent="0">
              <a:buNone/>
              <a:defRPr/>
            </a:pPr>
            <a:r>
              <a:rPr lang="ru-RU" sz="2000" dirty="0"/>
              <a:t>Углублять знаний об истории, традициях и культуре народов.</a:t>
            </a:r>
            <a:r>
              <a:rPr lang="ru-RU" sz="2000" dirty="0" smtClean="0"/>
              <a:t> </a:t>
            </a:r>
          </a:p>
          <a:p>
            <a:pPr marL="0" indent="0">
              <a:buNone/>
              <a:defRPr/>
            </a:pPr>
            <a:r>
              <a:rPr lang="ru-RU" sz="2000" dirty="0" smtClean="0"/>
              <a:t>Развивать у детей творческую познавательную активность, любознательность, стремление к самостоятельному познанию и размышлению, </a:t>
            </a:r>
            <a:r>
              <a:rPr lang="ru-RU" sz="2000" dirty="0"/>
              <a:t>умение делиться с окружающими людьми приобретенным </a:t>
            </a:r>
            <a:r>
              <a:rPr lang="ru-RU" sz="2000" dirty="0" smtClean="0"/>
              <a:t>опытом.</a:t>
            </a:r>
            <a:endParaRPr lang="ru-RU" sz="2000" dirty="0"/>
          </a:p>
          <a:p>
            <a:pPr marL="0" indent="0">
              <a:buNone/>
              <a:defRPr/>
            </a:pPr>
            <a:r>
              <a:rPr lang="ru-RU" sz="2600" b="1" dirty="0" smtClean="0">
                <a:solidFill>
                  <a:srgbClr val="FFFF00"/>
                </a:solidFill>
              </a:rPr>
              <a:t>Интеграция </a:t>
            </a:r>
            <a:r>
              <a:rPr lang="ru-RU" sz="2600" b="1" dirty="0">
                <a:solidFill>
                  <a:srgbClr val="FFFF00"/>
                </a:solidFill>
              </a:rPr>
              <a:t>образовательных областей</a:t>
            </a:r>
            <a:r>
              <a:rPr lang="ru-RU" sz="2200" dirty="0">
                <a:solidFill>
                  <a:srgbClr val="FFFF00"/>
                </a:solidFill>
              </a:rPr>
              <a:t>: </a:t>
            </a:r>
            <a:r>
              <a:rPr lang="ru-RU" sz="2200" dirty="0"/>
              <a:t>Познание. Художественное творчество. Коммуникация. Чтение художественной литературы. Музыка. Социализация.</a:t>
            </a:r>
          </a:p>
          <a:p>
            <a:pPr marL="0" indent="0">
              <a:buNone/>
              <a:defRPr/>
            </a:pPr>
            <a:r>
              <a:rPr lang="ru-RU" sz="2600" b="1" dirty="0">
                <a:solidFill>
                  <a:srgbClr val="FFFF00"/>
                </a:solidFill>
              </a:rPr>
              <a:t>Продолжительность проекта</a:t>
            </a:r>
            <a:r>
              <a:rPr lang="ru-RU" sz="2600" dirty="0">
                <a:solidFill>
                  <a:srgbClr val="FFFF00"/>
                </a:solidFill>
              </a:rPr>
              <a:t>: </a:t>
            </a:r>
            <a:r>
              <a:rPr lang="ru-RU" sz="2200" dirty="0"/>
              <a:t>краткосрочный.</a:t>
            </a:r>
          </a:p>
          <a:p>
            <a:pPr marL="0" indent="0">
              <a:buNone/>
              <a:defRPr/>
            </a:pPr>
            <a:r>
              <a:rPr lang="ru-RU" sz="2600" b="1" dirty="0">
                <a:solidFill>
                  <a:srgbClr val="FFFF00"/>
                </a:solidFill>
              </a:rPr>
              <a:t>Участники проекта</a:t>
            </a:r>
            <a:r>
              <a:rPr lang="ru-RU" sz="2600" dirty="0">
                <a:solidFill>
                  <a:srgbClr val="FFFF00"/>
                </a:solidFill>
              </a:rPr>
              <a:t>: </a:t>
            </a:r>
            <a:r>
              <a:rPr lang="ru-RU" sz="2200" dirty="0"/>
              <a:t>дети  </a:t>
            </a:r>
            <a:r>
              <a:rPr lang="ru-RU" sz="2200" dirty="0" smtClean="0"/>
              <a:t>лагеря дневного пребывания и лагеря труда и отдыха, </a:t>
            </a:r>
            <a:r>
              <a:rPr lang="ru-RU" sz="2200" dirty="0"/>
              <a:t>воспитатели, родители.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808" y="467469"/>
            <a:ext cx="9072563" cy="5421084"/>
          </a:xfrm>
        </p:spPr>
        <p:txBody>
          <a:bodyPr/>
          <a:lstStyle/>
          <a:p>
            <a:pPr marL="449263" algn="just" eaLnBrk="0">
              <a:lnSpc>
                <a:spcPct val="100000"/>
              </a:lnSpc>
              <a:buClrTx/>
              <a:buSzTx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algn="just" eaLnBrk="0">
              <a:lnSpc>
                <a:spcPct val="100000"/>
              </a:lnSpc>
              <a:buClrTx/>
              <a:buSzTx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48224" y="7380237"/>
            <a:ext cx="1440160" cy="17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5471" y="565127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Актуальность проекта: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Существенные изменения, происходящие в нашей стране за последние годы, новые проблемы, связанные с воспитанием у детей  нравственных качеств и патриотических чувств, обусловили переосмысление сущности патриотического воспитания, его места и роли в общественной жизни. Отторжение подрастающего поколения от культуры, от общественно- исторического опыта поколений – одна из серьезных проблем нашего времени. В современном обществе патриотическое воспитание приобретает особое значение, возникает необходимость осуществления его на качественно новом уровне. Согласно общепринятому мнению, процесс воспитания, в том числе и патриотического, необходимо начинать в раннем  возрасте. В этот период происходит формирование духовно- нравственной основы ребенка, его эмоций, чувств, мышления, начинается процесс осознания себя в окружающем мире. В процессе этой работы у детей развиваются познавательные интересы, способность анализировать, читать и понимать изображения-символы, повышается интерес к творчеству, формируется эстетический вкус.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24057" y="208242"/>
            <a:ext cx="8827547" cy="651147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600" b="1" dirty="0">
                <a:solidFill>
                  <a:srgbClr val="FFFF00"/>
                </a:solidFill>
              </a:rPr>
              <a:t>План реализации проекта</a:t>
            </a:r>
            <a:r>
              <a:rPr lang="ru-RU" sz="2600" dirty="0">
                <a:solidFill>
                  <a:srgbClr val="FFFF00"/>
                </a:solidFill>
              </a:rPr>
              <a:t>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600" dirty="0" smtClean="0"/>
              <a:t> </a:t>
            </a:r>
            <a:r>
              <a:rPr lang="ru-RU" sz="2200" dirty="0" smtClean="0"/>
              <a:t>Создание </a:t>
            </a:r>
            <a:r>
              <a:rPr lang="ru-RU" sz="2200" dirty="0"/>
              <a:t>ситуации для мотивации начала проекта.</a:t>
            </a:r>
            <a:endParaRPr lang="ru-RU" sz="2200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ru-RU" sz="2200" dirty="0"/>
              <a:t> </a:t>
            </a:r>
            <a:r>
              <a:rPr lang="ru-RU" sz="2200" dirty="0" smtClean="0"/>
              <a:t>Проведение </a:t>
            </a:r>
            <a:r>
              <a:rPr lang="ru-RU" sz="2200" dirty="0"/>
              <a:t>консультации для родителей  по организации, подготовке и проведению проекта.</a:t>
            </a:r>
            <a:endParaRPr lang="ru-RU" sz="2200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ru-RU" sz="2200" dirty="0"/>
              <a:t> </a:t>
            </a:r>
            <a:r>
              <a:rPr lang="ru-RU" sz="2200" dirty="0" smtClean="0"/>
              <a:t>Проведение </a:t>
            </a:r>
            <a:r>
              <a:rPr lang="ru-RU" sz="2200" dirty="0"/>
              <a:t>беседы с детьми по предстоящей работе.</a:t>
            </a:r>
            <a:endParaRPr lang="ru-RU" sz="2200" dirty="0" smtClean="0"/>
          </a:p>
          <a:p>
            <a:pPr marL="0" indent="0">
              <a:buNone/>
              <a:defRPr/>
            </a:pPr>
            <a:r>
              <a:rPr lang="ru-RU" sz="2600" b="1" dirty="0">
                <a:solidFill>
                  <a:srgbClr val="FFFF00"/>
                </a:solidFill>
              </a:rPr>
              <a:t>Ожидаемый результат:</a:t>
            </a:r>
            <a:endParaRPr lang="ru-RU" sz="2600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ru-RU" sz="2200" dirty="0"/>
              <a:t>1.Создание единого инновационного пространства, объединяющего педагогический </a:t>
            </a:r>
            <a:r>
              <a:rPr lang="ru-RU" sz="2200" dirty="0" smtClean="0"/>
              <a:t>коллектив школы.</a:t>
            </a:r>
            <a:endParaRPr lang="ru-RU" sz="2200" dirty="0"/>
          </a:p>
          <a:p>
            <a:pPr marL="0" indent="0">
              <a:buNone/>
              <a:defRPr/>
            </a:pPr>
            <a:r>
              <a:rPr lang="ru-RU" sz="2200" dirty="0"/>
              <a:t>2.Расширение знаний детей об истории, традициях и культуре народов. </a:t>
            </a:r>
          </a:p>
          <a:p>
            <a:pPr marL="0" indent="0">
              <a:buNone/>
              <a:defRPr/>
            </a:pPr>
            <a:r>
              <a:rPr lang="ru-RU" sz="2200" dirty="0"/>
              <a:t>3.Развитие у детей активной, самостоятельной, творческой личности.</a:t>
            </a:r>
          </a:p>
          <a:p>
            <a:pPr marL="0" indent="0">
              <a:buNone/>
              <a:defRPr/>
            </a:pPr>
            <a:r>
              <a:rPr lang="ru-RU" sz="2600" b="1" dirty="0">
                <a:solidFill>
                  <a:srgbClr val="FFFF00"/>
                </a:solidFill>
              </a:rPr>
              <a:t>Продукты проекта</a:t>
            </a:r>
            <a:r>
              <a:rPr lang="ru-RU" sz="2600" dirty="0">
                <a:solidFill>
                  <a:srgbClr val="FFFF00"/>
                </a:solidFill>
              </a:rPr>
              <a:t>:</a:t>
            </a:r>
          </a:p>
          <a:p>
            <a:pPr marL="0" indent="0">
              <a:buFont typeface="Wingdings" pitchFamily="2" charset="2"/>
              <a:buChar char="q"/>
              <a:defRPr/>
            </a:pPr>
            <a:r>
              <a:rPr lang="ru-RU" sz="2200" dirty="0" smtClean="0"/>
              <a:t> фотоматериалы, </a:t>
            </a:r>
            <a:r>
              <a:rPr lang="ru-RU" sz="2200" dirty="0" err="1" smtClean="0"/>
              <a:t>видиоматериалы</a:t>
            </a:r>
            <a:r>
              <a:rPr lang="ru-RU" sz="2200" dirty="0" smtClean="0"/>
              <a:t>, сценарий </a:t>
            </a:r>
            <a:r>
              <a:rPr lang="ru-RU" sz="2200" dirty="0"/>
              <a:t>проведения праздника </a:t>
            </a:r>
            <a:r>
              <a:rPr lang="ru-RU" sz="2200" dirty="0" smtClean="0"/>
              <a:t>«</a:t>
            </a:r>
            <a:r>
              <a:rPr lang="ru-RU" sz="2200" dirty="0" err="1" smtClean="0"/>
              <a:t>Усть-Киран</a:t>
            </a:r>
            <a:r>
              <a:rPr lang="ru-RU" sz="2200" dirty="0" smtClean="0"/>
              <a:t>, </a:t>
            </a:r>
            <a:r>
              <a:rPr lang="ru-RU" sz="2200" dirty="0"/>
              <a:t>родина моя</a:t>
            </a:r>
            <a:r>
              <a:rPr lang="ru-RU" sz="2200" dirty="0" smtClean="0"/>
              <a:t>!»;</a:t>
            </a:r>
          </a:p>
          <a:p>
            <a:pPr marL="0" indent="0">
              <a:buFont typeface="Wingdings" pitchFamily="2" charset="2"/>
              <a:buChar char="q"/>
              <a:defRPr/>
            </a:pPr>
            <a:r>
              <a:rPr lang="ru-RU" sz="2200" dirty="0" smtClean="0"/>
              <a:t> </a:t>
            </a:r>
            <a:r>
              <a:rPr lang="ru-RU" sz="2200" dirty="0"/>
              <a:t>выставка детских </a:t>
            </a:r>
            <a:r>
              <a:rPr lang="ru-RU" sz="2200" dirty="0" smtClean="0"/>
              <a:t>работ.</a:t>
            </a:r>
            <a:r>
              <a:rPr lang="ru-RU" sz="2200" dirty="0"/>
              <a:t> 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200" dirty="0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 7</Template>
  <TotalTime>40131</TotalTime>
  <Words>880</Words>
  <Application>Microsoft Office PowerPoint</Application>
  <PresentationFormat>Произвольный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Фокина Л. П. Шаблон (фон) презентации6</vt:lpstr>
      <vt:lpstr>Слайд 1</vt:lpstr>
      <vt:lpstr> «Если человек не любит хотя бы изредка смотреть на старые фотографии  своих родителей, если он не любит старые улицы, пусть даже и плохонькие, - значит, у него нет любви к своему городу, селу.  Если человек равнодушен к памятникам истории своей страны, - он, как правило, равнодушен к своей стране».                                                                                                Д.С.Лихачев                                                                                            </vt:lpstr>
      <vt:lpstr>Слайд 3</vt:lpstr>
      <vt:lpstr>     К числу определяющих принципов, которые одновременно являются важными условиями реализации цели и задач регионального компонента, относится признание высокой социальной значимости патриотизма, необходимости создания реальных возможностей и осуществления целенаправленных усилий для его развития у детей.   </vt:lpstr>
      <vt:lpstr> Изучение регионального компонента в ознакомлении детей с историей родного края включает: </vt:lpstr>
      <vt:lpstr>Слайд 6</vt:lpstr>
      <vt:lpstr>Слайд 7</vt:lpstr>
      <vt:lpstr>Слайд 8</vt:lpstr>
      <vt:lpstr>  </vt:lpstr>
      <vt:lpstr> Заключение.  </vt:lpstr>
      <vt:lpstr>Летний - оздоровительный лагерь «Круто»</vt:lpstr>
      <vt:lpstr>Слайд 12</vt:lpstr>
      <vt:lpstr> Вторая жизнь бросового материала </vt:lpstr>
      <vt:lpstr> Экологический десант  «Берегите нашу речку» </vt:lpstr>
      <vt:lpstr> Экскурсия по святым местам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User</cp:lastModifiedBy>
  <cp:revision>316</cp:revision>
  <cp:lastPrinted>2012-01-15T15:49:15Z</cp:lastPrinted>
  <dcterms:created xsi:type="dcterms:W3CDTF">2011-11-02T10:10:55Z</dcterms:created>
  <dcterms:modified xsi:type="dcterms:W3CDTF">2017-11-01T19:50:58Z</dcterms:modified>
</cp:coreProperties>
</file>