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xls" ContentType="application/vnd.ms-exce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21"/>
  </p:notesMasterIdLst>
  <p:sldIdLst>
    <p:sldId id="257" r:id="rId2"/>
    <p:sldId id="258" r:id="rId3"/>
    <p:sldId id="261" r:id="rId4"/>
    <p:sldId id="259" r:id="rId5"/>
    <p:sldId id="262" r:id="rId6"/>
    <p:sldId id="260" r:id="rId7"/>
    <p:sldId id="263" r:id="rId8"/>
    <p:sldId id="264" r:id="rId9"/>
    <p:sldId id="266" r:id="rId10"/>
    <p:sldId id="285" r:id="rId11"/>
    <p:sldId id="277" r:id="rId12"/>
    <p:sldId id="276" r:id="rId13"/>
    <p:sldId id="278" r:id="rId14"/>
    <p:sldId id="279" r:id="rId15"/>
    <p:sldId id="280" r:id="rId16"/>
    <p:sldId id="281" r:id="rId17"/>
    <p:sldId id="282" r:id="rId18"/>
    <p:sldId id="286" r:id="rId19"/>
    <p:sldId id="287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E156A-1F1B-4D55-B0DB-79DE08B7AFF6}" type="datetimeFigureOut">
              <a:rPr lang="ru-RU" smtClean="0"/>
              <a:pPr/>
              <a:t>25.08.2018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9FF329-D6DB-4274-A25E-977C981C6A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CCC687-46F9-45C3-97C6-9D546B097672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2AF537-8760-4366-93E8-38FA063F44EC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38DE03-41B2-4C55-B128-757BBE29D5C1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6B67E7-93A4-4202-AAF3-A34C73A3B240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293BCD-CAA8-4633-B0CD-093EF970C095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63F904-245A-4F07-8A94-F00BAF785B5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66B8F4-822A-459A-BB06-E34A246E83CB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EF539-3C9C-4776-B76D-39DAF681A86D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1131ED-05B1-4185-8C16-C390EC7218D6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2B464A-85E2-462D-BA93-7926A59D015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CDB2A6-988C-4405-97BF-390B675CF524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599444-3649-4118-92CD-20CA2A9B8B1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8EA86AA-811A-4193-BBFA-189A6F2FAEF2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48BCD0-42E7-405B-93AD-4926B1A01EE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FC2C7A7-E16E-46F9-B183-BF0D6F665E45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DCD89-B861-4F55-BD58-F780369E71C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191E1F-CC23-4085-9027-B647DB6FBF05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CB346D-7652-411A-A30A-BB6C1B7B492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9487B9F-8BD6-4685-8E42-2699685B7209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19255C7-1A76-401A-9BA0-BD11422CAE56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74E7B7-D3E4-4359-9A92-E65EF43C420D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37966EAE-8F07-482F-BC42-426A60DBE08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B3CDA6A-A44D-4F39-81F2-DD90E80DF5F3}" type="datetimeFigureOut">
              <a:rPr lang="ru-RU" smtClean="0"/>
              <a:pPr>
                <a:defRPr/>
              </a:pPr>
              <a:t>25.08.2018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9639E40B-73A4-4418-ABAA-C9FDCD40E00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_____Microsoft_Office_Excel_97-20033.xls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5.xls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CCFF"/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1428750" y="642938"/>
            <a:ext cx="6643688" cy="147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Министерство образования и науки Республики Бурятия</a:t>
            </a:r>
            <a:endParaRPr lang="ru-RU" sz="1100"/>
          </a:p>
          <a:p>
            <a:pPr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Муниципальное казенное учреждение районного управления образования</a:t>
            </a:r>
            <a:endParaRPr lang="ru-RU" sz="1100"/>
          </a:p>
          <a:p>
            <a:pPr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Муниципальное бюджетное  общеобразовательное  учреждение </a:t>
            </a:r>
            <a:endParaRPr lang="ru-RU" sz="1100"/>
          </a:p>
          <a:p>
            <a:pPr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Усть-Киранская средняя общеобразовательная школа-интернат</a:t>
            </a:r>
            <a:endParaRPr lang="ru-RU" sz="1100"/>
          </a:p>
          <a:p>
            <a:pPr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Научно-практическая конференция </a:t>
            </a:r>
            <a:r>
              <a:rPr lang="ru-RU" sz="1200">
                <a:cs typeface="Times New Roman" pitchFamily="18" charset="0"/>
              </a:rPr>
              <a:t>«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Шаг в будущее</a:t>
            </a:r>
            <a:r>
              <a:rPr lang="ru-RU" sz="1200">
                <a:cs typeface="Times New Roman" pitchFamily="18" charset="0"/>
              </a:rPr>
              <a:t>»</a:t>
            </a:r>
            <a:endParaRPr lang="ru-RU" sz="1100"/>
          </a:p>
          <a:p>
            <a:pPr algn="ct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Секция </a:t>
            </a:r>
            <a:r>
              <a:rPr lang="ru-RU" sz="1200">
                <a:cs typeface="Times New Roman" pitchFamily="18" charset="0"/>
              </a:rPr>
              <a:t>«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Оздоровительная культура</a:t>
            </a:r>
            <a:r>
              <a:rPr lang="ru-RU" sz="1200">
                <a:cs typeface="Times New Roman" pitchFamily="18" charset="0"/>
              </a:rPr>
              <a:t>»</a:t>
            </a:r>
            <a:endParaRPr lang="ru-RU" sz="1100"/>
          </a:p>
          <a:p>
            <a:pPr eaLnBrk="0" hangingPunct="0"/>
            <a:endParaRPr lang="ru-RU"/>
          </a:p>
        </p:txBody>
      </p:sp>
      <p:sp>
        <p:nvSpPr>
          <p:cNvPr id="13315" name="Rectangle 4"/>
          <p:cNvSpPr>
            <a:spLocks noChangeArrowheads="1"/>
          </p:cNvSpPr>
          <p:nvPr/>
        </p:nvSpPr>
        <p:spPr bwMode="auto">
          <a:xfrm rot="10800000" flipV="1">
            <a:off x="682625" y="2322513"/>
            <a:ext cx="7675563" cy="1401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28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b="1">
                <a:latin typeface="Monotype Corsiva" pitchFamily="66" charset="0"/>
                <a:cs typeface="Times New Roman" pitchFamily="18" charset="0"/>
              </a:rPr>
              <a:t>«Семья залог здоровья»</a:t>
            </a:r>
            <a:endParaRPr lang="ru-RU">
              <a:latin typeface="Monotype Corsiva" pitchFamily="66" charset="0"/>
            </a:endParaRPr>
          </a:p>
          <a:p>
            <a:pPr eaLnBrk="0" hangingPunct="0"/>
            <a:endParaRPr lang="ru-RU" sz="3200">
              <a:latin typeface="Monotype Corsiva" pitchFamily="66" charset="0"/>
            </a:endParaRPr>
          </a:p>
        </p:txBody>
      </p:sp>
      <p:sp>
        <p:nvSpPr>
          <p:cNvPr id="13316" name="Rectangle 5"/>
          <p:cNvSpPr>
            <a:spLocks noChangeArrowheads="1"/>
          </p:cNvSpPr>
          <p:nvPr/>
        </p:nvSpPr>
        <p:spPr bwMode="auto">
          <a:xfrm>
            <a:off x="5715000" y="3786188"/>
            <a:ext cx="3214688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Выполнила: Осеева Олеся</a:t>
            </a:r>
            <a:endParaRPr lang="ru-RU" sz="1100"/>
          </a:p>
          <a:p>
            <a:pPr algn="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ученица 9  класса</a:t>
            </a:r>
            <a:endParaRPr lang="ru-RU" sz="1100"/>
          </a:p>
          <a:p>
            <a:pPr algn="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200">
                <a:cs typeface="Times New Roman" pitchFamily="18" charset="0"/>
              </a:rPr>
              <a:t>«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Усть-Киранская СОШ-И</a:t>
            </a:r>
            <a:r>
              <a:rPr lang="ru-RU" sz="1200">
                <a:cs typeface="Times New Roman" pitchFamily="18" charset="0"/>
              </a:rPr>
              <a:t>»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ru-RU" sz="1100"/>
          </a:p>
          <a:p>
            <a:pPr algn="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Научный руководитель: </a:t>
            </a:r>
            <a:endParaRPr lang="ru-RU" sz="1100"/>
          </a:p>
          <a:p>
            <a:pPr algn="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                                                         Черноярова  В.Г., учитель физической культуры</a:t>
            </a:r>
            <a:endParaRPr lang="ru-RU" sz="1100"/>
          </a:p>
          <a:p>
            <a:pPr algn="r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МБОУ </a:t>
            </a:r>
            <a:r>
              <a:rPr lang="ru-RU" sz="1200">
                <a:cs typeface="Times New Roman" pitchFamily="18" charset="0"/>
              </a:rPr>
              <a:t>«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Усть-Киранская СОШ-И</a:t>
            </a:r>
            <a:r>
              <a:rPr lang="ru-RU" sz="1200">
                <a:cs typeface="Times New Roman" pitchFamily="18" charset="0"/>
              </a:rPr>
              <a:t>»</a:t>
            </a:r>
            <a:endParaRPr lang="ru-RU"/>
          </a:p>
        </p:txBody>
      </p:sp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2500313" y="6072188"/>
            <a:ext cx="3214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2017г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571500"/>
            <a:ext cx="8215313" cy="5715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ru-RU" sz="4000" b="1" smtClean="0">
                <a:solidFill>
                  <a:srgbClr val="C00000"/>
                </a:solidFill>
                <a:latin typeface="Monotype Corsiva" pitchFamily="66" charset="0"/>
              </a:rPr>
              <a:t>Результаты исследования</a:t>
            </a:r>
            <a:endParaRPr lang="ru-RU" sz="400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63" y="2071688"/>
            <a:ext cx="8229600" cy="1071562"/>
          </a:xfrm>
          <a:prstGeom prst="rect">
            <a:avLst/>
          </a:prstGeom>
        </p:spPr>
        <p:txBody>
          <a:bodyPr lIns="0" rIns="0" bIns="0" anchor="b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07" name="Rectangle 1"/>
          <p:cNvSpPr>
            <a:spLocks noChangeArrowheads="1"/>
          </p:cNvSpPr>
          <p:nvPr/>
        </p:nvSpPr>
        <p:spPr bwMode="auto">
          <a:xfrm rot="10800000" flipV="1">
            <a:off x="500063" y="1131888"/>
            <a:ext cx="8143875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/>
            <a:r>
              <a:rPr lang="ru-RU" sz="120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2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>
                <a:solidFill>
                  <a:srgbClr val="7030A0"/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>процессе</a:t>
            </a:r>
            <a:r>
              <a:rPr lang="ru-RU" sz="200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исследования данной работы было опрошено 46 семей о том, интересуются ли родители успехами своих детей по физическому воспитанию, следят ли они за выполнением утренней зарядки, за поддержанием режима дня, принимают ли родители активное участие в физическом развитии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.  </a:t>
            </a:r>
            <a:endParaRPr lang="ru-RU"/>
          </a:p>
        </p:txBody>
      </p:sp>
      <p:graphicFrame>
        <p:nvGraphicFramePr>
          <p:cNvPr id="51204" name="Object 4"/>
          <p:cNvGraphicFramePr>
            <a:graphicFrameLocks/>
          </p:cNvGraphicFramePr>
          <p:nvPr/>
        </p:nvGraphicFramePr>
        <p:xfrm>
          <a:off x="357189" y="3286125"/>
          <a:ext cx="4572002" cy="2428875"/>
        </p:xfrm>
        <a:graphic>
          <a:graphicData uri="http://schemas.openxmlformats.org/presentationml/2006/ole">
            <p:oleObj spid="_x0000_s51206" r:id="rId3" imgW="5718544" imgH="2743438" progId="Excel.Sheet.8">
              <p:embed/>
            </p:oleObj>
          </a:graphicData>
        </a:graphic>
      </p:graphicFrame>
      <p:sp>
        <p:nvSpPr>
          <p:cNvPr id="51208" name="Прямоугольник 5"/>
          <p:cNvSpPr>
            <a:spLocks noChangeArrowheads="1"/>
          </p:cNvSpPr>
          <p:nvPr/>
        </p:nvSpPr>
        <p:spPr bwMode="auto">
          <a:xfrm>
            <a:off x="5000625" y="2500313"/>
            <a:ext cx="4000500" cy="3970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результате исследования было выявлено, что только 65% из опрошенных сами занимаются спортом и вовлекают в  активное участие детей. </a:t>
            </a:r>
          </a:p>
          <a:p>
            <a:r>
              <a:rPr lang="ru-RU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Большинство детей, а это 84% ходят в секции по разным видам спорта: по волейболу, футболу, теннису, баскетболу. Только 16% детей не посещает никакой спортивной секции, где родители ограничиваются только уроками физического воспитания, которые проводятся в школах, и считают, что этого вполне достаточно.</a:t>
            </a:r>
          </a:p>
        </p:txBody>
      </p:sp>
      <p:sp>
        <p:nvSpPr>
          <p:cNvPr id="51209" name="Прямоугольник 6"/>
          <p:cNvSpPr>
            <a:spLocks noChangeArrowheads="1"/>
          </p:cNvSpPr>
          <p:nvPr/>
        </p:nvSpPr>
        <p:spPr bwMode="auto">
          <a:xfrm>
            <a:off x="7402513" y="3008313"/>
            <a:ext cx="2286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 sz="120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3014" name="Object 6"/>
          <p:cNvGraphicFramePr>
            <a:graphicFrameLocks noChangeAspect="1"/>
          </p:cNvGraphicFramePr>
          <p:nvPr/>
        </p:nvGraphicFramePr>
        <p:xfrm>
          <a:off x="571500" y="857250"/>
          <a:ext cx="4530725" cy="2651125"/>
        </p:xfrm>
        <a:graphic>
          <a:graphicData uri="http://schemas.openxmlformats.org/presentationml/2006/ole">
            <p:oleObj spid="_x0000_s43018" name="Worksheet" r:id="rId3" imgW="4514774" imgH="2647810" progId="Excel.Sheet.8">
              <p:embed/>
            </p:oleObj>
          </a:graphicData>
        </a:graphic>
      </p:graphicFrame>
      <p:graphicFrame>
        <p:nvGraphicFramePr>
          <p:cNvPr id="43015" name="Object 7"/>
          <p:cNvGraphicFramePr>
            <a:graphicFrameLocks noChangeAspect="1"/>
          </p:cNvGraphicFramePr>
          <p:nvPr/>
        </p:nvGraphicFramePr>
        <p:xfrm>
          <a:off x="5214938" y="3929063"/>
          <a:ext cx="3683000" cy="2286000"/>
        </p:xfrm>
        <a:graphic>
          <a:graphicData uri="http://schemas.openxmlformats.org/presentationml/2006/ole">
            <p:oleObj spid="_x0000_s43019" name="Worksheet" r:id="rId4" imgW="3667119" imgH="1705027" progId="Excel.Sheet.8">
              <p:embed/>
            </p:oleObj>
          </a:graphicData>
        </a:graphic>
      </p:graphicFrame>
      <p:sp>
        <p:nvSpPr>
          <p:cNvPr id="6" name="Скругленный прямоугольник 5"/>
          <p:cNvSpPr/>
          <p:nvPr/>
        </p:nvSpPr>
        <p:spPr>
          <a:xfrm>
            <a:off x="5643563" y="1285875"/>
            <a:ext cx="3000375" cy="2428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chemeClr val="accent5"/>
                </a:solidFill>
              </a:rPr>
              <a:t>Вывод: Ответ родителей был таков: 64% - посещают, </a:t>
            </a:r>
          </a:p>
          <a:p>
            <a:pPr algn="ctr">
              <a:defRPr/>
            </a:pPr>
            <a:r>
              <a:rPr lang="ru-RU" sz="2000" dirty="0">
                <a:solidFill>
                  <a:schemeClr val="accent5"/>
                </a:solidFill>
              </a:rPr>
              <a:t>36% - не посещают по разным причинам.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57188" y="4071938"/>
            <a:ext cx="4500562" cy="17859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dirty="0">
                <a:solidFill>
                  <a:schemeClr val="accent5"/>
                </a:solidFill>
              </a:rPr>
              <a:t>Вывод: 84%  семей дети придерживаются режима дня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1990" name="Object 6"/>
          <p:cNvGraphicFramePr>
            <a:graphicFrameLocks noChangeAspect="1"/>
          </p:cNvGraphicFramePr>
          <p:nvPr/>
        </p:nvGraphicFramePr>
        <p:xfrm>
          <a:off x="785813" y="1285875"/>
          <a:ext cx="3608387" cy="2244725"/>
        </p:xfrm>
        <a:graphic>
          <a:graphicData uri="http://schemas.openxmlformats.org/presentationml/2006/ole">
            <p:oleObj spid="_x0000_s41994" name="Worksheet" r:id="rId3" imgW="4514774" imgH="2819278" progId="Excel.Sheet.8">
              <p:embed/>
            </p:oleObj>
          </a:graphicData>
        </a:graphic>
      </p:graphicFrame>
      <p:graphicFrame>
        <p:nvGraphicFramePr>
          <p:cNvPr id="41991" name="Object 7"/>
          <p:cNvGraphicFramePr>
            <a:graphicFrameLocks noChangeAspect="1"/>
          </p:cNvGraphicFramePr>
          <p:nvPr/>
        </p:nvGraphicFramePr>
        <p:xfrm>
          <a:off x="5072063" y="3000375"/>
          <a:ext cx="3376612" cy="2609850"/>
        </p:xfrm>
        <a:graphic>
          <a:graphicData uri="http://schemas.openxmlformats.org/presentationml/2006/ole">
            <p:oleObj spid="_x0000_s41995" name="Worksheet" r:id="rId4" imgW="4514774" imgH="2600407" progId="Excel.Sheet.8">
              <p:embed/>
            </p:oleObj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428625" y="4059238"/>
            <a:ext cx="3786188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cs typeface="+mn-cs"/>
              </a:rPr>
              <a:t>Вывод: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cs typeface="+mn-cs"/>
              </a:rPr>
              <a:t>утреннюю гимнастику выполняют - 80 % детей, </a:t>
            </a:r>
          </a:p>
          <a:p>
            <a:pPr algn="ctr">
              <a:defRPr/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Monotype Corsiva" pitchFamily="66" charset="0"/>
                <a:cs typeface="+mn-cs"/>
              </a:rPr>
              <a:t>20%  не делают.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6313" y="1785938"/>
            <a:ext cx="3714750" cy="8302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Monotype Corsiva" pitchFamily="66" charset="0"/>
                <a:cs typeface="+mn-cs"/>
              </a:rPr>
              <a:t>Дети -  100%, соблюдают дома правила личной гигиены.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2143125" y="1285875"/>
          <a:ext cx="4857750" cy="2643188"/>
        </p:xfrm>
        <a:graphic>
          <a:graphicData uri="http://schemas.openxmlformats.org/presentationml/2006/ole">
            <p:oleObj spid="_x0000_s44038" name="Worksheet" r:id="rId3" imgW="4609967" imgH="2705161" progId="Excel.Sheet.8">
              <p:embed/>
            </p:oleObj>
          </a:graphicData>
        </a:graphic>
      </p:graphicFrame>
      <p:sp>
        <p:nvSpPr>
          <p:cNvPr id="4403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 rot="10800000" flipV="1">
            <a:off x="285750" y="4248150"/>
            <a:ext cx="8501063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solidFill>
                  <a:srgbClr val="C00000"/>
                </a:solidFill>
                <a:latin typeface="Monotype Corsiva" pitchFamily="66" charset="0"/>
                <a:cs typeface="+mn-cs"/>
              </a:rPr>
              <a:t>Вывод:</a:t>
            </a:r>
            <a:r>
              <a:rPr lang="ru-RU" sz="3200" dirty="0">
                <a:latin typeface="Monotype Corsiva" pitchFamily="66" charset="0"/>
                <a:cs typeface="+mn-cs"/>
              </a:rPr>
              <a:t>  </a:t>
            </a:r>
            <a:r>
              <a:rPr lang="ru-RU" sz="3200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  <a:cs typeface="+mn-cs"/>
              </a:rPr>
              <a:t>По мнению родителей  это - 67% , необязательно проводить закаливающие мероприятия с детьми.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4213" y="4365625"/>
            <a:ext cx="8102600" cy="2087563"/>
          </a:xfrm>
        </p:spPr>
        <p:txBody>
          <a:bodyPr>
            <a:normAutofit lnSpcReduction="10000"/>
          </a:bodyPr>
          <a:lstStyle/>
          <a:p>
            <a:pPr algn="ctr" eaLnBrk="1" hangingPunct="1">
              <a:buFont typeface="Wingdings 2" pitchFamily="18" charset="2"/>
              <a:buNone/>
              <a:defRPr/>
            </a:pP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В результате этого опроса я выяснила, что большинство родителей помогают детям овладению техникой движений, укреплению здоровья, развитию физических качеств,  установлению добрых, доверительных отношений между друг другом .</a:t>
            </a:r>
            <a:endParaRPr lang="ru-RU" b="1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506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60" name="Object 4"/>
          <p:cNvGraphicFramePr>
            <a:graphicFrameLocks/>
          </p:cNvGraphicFramePr>
          <p:nvPr/>
        </p:nvGraphicFramePr>
        <p:xfrm>
          <a:off x="900113" y="1533525"/>
          <a:ext cx="4699000" cy="2843213"/>
        </p:xfrm>
        <a:graphic>
          <a:graphicData uri="http://schemas.openxmlformats.org/presentationml/2006/ole">
            <p:oleObj spid="_x0000_s45062" name="Лист" r:id="rId3" imgW="5219662" imgH="3514805" progId="Excel.Sheet.8">
              <p:embed/>
            </p:oleObj>
          </a:graphicData>
        </a:graphic>
      </p:graphicFrame>
      <p:sp>
        <p:nvSpPr>
          <p:cNvPr id="45064" name="Прямоугольник 1"/>
          <p:cNvSpPr>
            <a:spLocks noChangeArrowheads="1"/>
          </p:cNvSpPr>
          <p:nvPr/>
        </p:nvSpPr>
        <p:spPr bwMode="auto">
          <a:xfrm>
            <a:off x="6227763" y="1628775"/>
            <a:ext cx="2357437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Провели статистику в 8-х и 9-х классах, болеют всего 11% детей, которые занимаются спортом, а у не занимающихся спортом - болеющих детей больше – 36%.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500" y="714375"/>
            <a:ext cx="8215313" cy="4214813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«Влияние физкультуры на успеваемость»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1800" dirty="0" smtClean="0">
                <a:solidFill>
                  <a:schemeClr val="accent1"/>
                </a:solidFill>
              </a:rPr>
              <a:t>Исследования провела в 9 классе, 90% посещают разные секции, а в 8 классе 60%. </a:t>
            </a:r>
          </a:p>
          <a:p>
            <a:pPr>
              <a:buFont typeface="Wingdings 2" pitchFamily="18" charset="2"/>
              <a:buNone/>
            </a:pPr>
            <a:endParaRPr lang="ru-RU" sz="1800" dirty="0" smtClean="0">
              <a:solidFill>
                <a:schemeClr val="accent1"/>
              </a:solidFill>
            </a:endParaRPr>
          </a:p>
          <a:p>
            <a:pPr>
              <a:buFont typeface="Wingdings 2" pitchFamily="18" charset="2"/>
              <a:buNone/>
            </a:pPr>
            <a:r>
              <a:rPr lang="ru-RU" sz="1800" dirty="0" smtClean="0">
                <a:solidFill>
                  <a:schemeClr val="accent1"/>
                </a:solidFill>
              </a:rPr>
              <a:t>Я попыталась проследить успеваемость за 2 четверти в этих классах</a:t>
            </a:r>
          </a:p>
          <a:p>
            <a:pPr eaLnBrk="1" hangingPunct="1">
              <a:buFont typeface="Wingdings 2" pitchFamily="18" charset="2"/>
              <a:buNone/>
            </a:pPr>
            <a:endParaRPr lang="ru-RU" dirty="0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57188" y="1571625"/>
            <a:ext cx="8501062" cy="5000625"/>
          </a:xfrm>
          <a:prstGeom prst="rect">
            <a:avLst/>
          </a:prstGeom>
        </p:spPr>
        <p:txBody>
          <a:bodyPr lIns="0" rIns="0" bIns="0" anchor="b">
            <a:normAutofit fontScale="975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000125" y="2786063"/>
          <a:ext cx="7215188" cy="2428875"/>
        </p:xfrm>
        <a:graphic>
          <a:graphicData uri="http://schemas.openxmlformats.org/drawingml/2006/table">
            <a:tbl>
              <a:tblPr/>
              <a:tblGrid>
                <a:gridCol w="1063625"/>
                <a:gridCol w="1608138"/>
                <a:gridCol w="371475"/>
                <a:gridCol w="668337"/>
                <a:gridCol w="350838"/>
                <a:gridCol w="171450"/>
                <a:gridCol w="173037"/>
                <a:gridCol w="1069975"/>
                <a:gridCol w="801688"/>
                <a:gridCol w="936625"/>
              </a:tblGrid>
              <a:tr h="42227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Классы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Успеваемость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Успешность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23495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Качество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2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Чел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7391" name="Прямоугольник 5"/>
          <p:cNvSpPr>
            <a:spLocks noChangeArrowheads="1"/>
          </p:cNvSpPr>
          <p:nvPr/>
        </p:nvSpPr>
        <p:spPr bwMode="auto">
          <a:xfrm>
            <a:off x="571500" y="5429250"/>
            <a:ext cx="80010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Показатели успеваемости 8-9 классов по итогам 1-2 четверти 2015-2016 учебного года</a:t>
            </a:r>
          </a:p>
          <a:p>
            <a:pPr algn="ctr"/>
            <a:r>
              <a:rPr lang="ru-RU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9 класс занял </a:t>
            </a:r>
            <a:r>
              <a:rPr lang="ru-RU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 место </a:t>
            </a:r>
            <a:r>
              <a:rPr lang="ru-RU" b="1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по успеваемости  среди средних классов.</a:t>
            </a:r>
            <a:endParaRPr lang="ru-RU" sz="2000" i="1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000"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 advAuto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50" y="1285875"/>
            <a:ext cx="8501063" cy="50720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z="3200" smtClean="0">
                <a:solidFill>
                  <a:srgbClr val="00B050"/>
                </a:solidFill>
                <a:latin typeface="Monotype Corsiva" pitchFamily="66" charset="0"/>
              </a:rPr>
              <a:t>Насколько я себя помню,  мои  родители всегда старались придумывать игры с детьми, когда мы играли на улице.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3200" smtClean="0">
                <a:solidFill>
                  <a:srgbClr val="00B050"/>
                </a:solidFill>
                <a:latin typeface="Monotype Corsiva" pitchFamily="66" charset="0"/>
              </a:rPr>
              <a:t>Мои  родители сами, в школьные годы каждый из них был, чем-то увлечён  и  добились немалых результатов в спорте. И в настоящее время они всегда интересуются успехами своих детей, приходят на все соревнования и мероприятия  с нашим  участием.  </a:t>
            </a:r>
          </a:p>
          <a:p>
            <a:pPr algn="ctr" eaLnBrk="1" hangingPunct="1">
              <a:buFont typeface="Wingdings 2" pitchFamily="18" charset="2"/>
              <a:buNone/>
            </a:pPr>
            <a:r>
              <a:rPr lang="ru-RU" sz="3200" smtClean="0">
                <a:solidFill>
                  <a:srgbClr val="FF0000"/>
                </a:solidFill>
                <a:latin typeface="Monotype Corsiva" pitchFamily="66" charset="0"/>
              </a:rPr>
              <a:t>Мы  им за это очень благодарны! 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371" name="Rectangle 4"/>
          <p:cNvSpPr>
            <a:spLocks noChangeArrowheads="1"/>
          </p:cNvSpPr>
          <p:nvPr/>
        </p:nvSpPr>
        <p:spPr bwMode="auto">
          <a:xfrm>
            <a:off x="1928813" y="615950"/>
            <a:ext cx="578643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ru-RU" sz="3200" b="1">
                <a:solidFill>
                  <a:srgbClr val="7030A0"/>
                </a:solidFill>
                <a:latin typeface="Monotype Corsiva" pitchFamily="66" charset="0"/>
                <a:cs typeface="Times New Roman" pitchFamily="18" charset="0"/>
              </a:rPr>
              <a:t>Роль физкультуры в моей семье.</a:t>
            </a:r>
            <a:endParaRPr lang="ru-RU" sz="400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 advAuto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Содержимое 4" descr="F:\Исслед работы\Осеева О НПК\1446396866532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00034" y="928670"/>
            <a:ext cx="4500594" cy="292895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3793" name="Picture 1" descr="F:\Исслед работы\Осеева О НПК\144639686128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29246" y="2428868"/>
            <a:ext cx="3419487" cy="402329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6" name="Скругленный прямоугольник 5"/>
          <p:cNvSpPr/>
          <p:nvPr/>
        </p:nvSpPr>
        <p:spPr>
          <a:xfrm>
            <a:off x="5643563" y="857250"/>
            <a:ext cx="3071812" cy="12144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dirty="0">
                <a:solidFill>
                  <a:srgbClr val="002060"/>
                </a:solidFill>
                <a:latin typeface="Monotype Corsiva" pitchFamily="66" charset="0"/>
              </a:rPr>
              <a:t>Старшая сестра Анна с детьми, неоднократная чемпионка конных скачек.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8320" y="4005263"/>
            <a:ext cx="5472112" cy="2709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sz="2000" dirty="0">
                <a:solidFill>
                  <a:srgbClr val="002060"/>
                </a:solidFill>
                <a:latin typeface="Monotype Corsiva" pitchFamily="66" charset="0"/>
                <a:cs typeface="Arial" charset="0"/>
              </a:rPr>
              <a:t>Папа – Сергей Николаевич – многократный чемпион конных скачек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Monotype Corsiva" panose="03010101010201010101" pitchFamily="66" charset="0"/>
                <a:cs typeface="Arial" charset="0"/>
              </a:rPr>
              <a:t>и  по вольной борьбе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.</a:t>
            </a:r>
          </a:p>
          <a:p>
            <a:r>
              <a:rPr lang="ru-RU" sz="2000" dirty="0">
                <a:solidFill>
                  <a:srgbClr val="002060"/>
                </a:solidFill>
                <a:latin typeface="Monotype Corsiva" pitchFamily="66" charset="0"/>
                <a:cs typeface="Arial" charset="0"/>
              </a:rPr>
              <a:t>Мама – Туяна Владимировна –призер по волейболу</a:t>
            </a:r>
            <a:r>
              <a:rPr lang="ru-RU" sz="2000" dirty="0">
                <a:solidFill>
                  <a:srgbClr val="002060"/>
                </a:solidFill>
                <a:latin typeface="Arial" charset="0"/>
                <a:cs typeface="Arial" charset="0"/>
              </a:rPr>
              <a:t>, </a:t>
            </a:r>
            <a:r>
              <a:rPr lang="ru-RU" sz="2000" dirty="0">
                <a:solidFill>
                  <a:srgbClr val="002060"/>
                </a:solidFill>
                <a:latin typeface="Monotype Corsiva" pitchFamily="66" charset="0"/>
                <a:cs typeface="Arial" charset="0"/>
              </a:rPr>
              <a:t>хоккею;</a:t>
            </a:r>
          </a:p>
          <a:p>
            <a:r>
              <a:rPr lang="ru-RU" sz="2000" dirty="0">
                <a:solidFill>
                  <a:srgbClr val="002060"/>
                </a:solidFill>
                <a:latin typeface="Monotype Corsiva" pitchFamily="66" charset="0"/>
                <a:cs typeface="Arial" charset="0"/>
              </a:rPr>
              <a:t>Братья Тимофей и Антон – чемпионы по вольной борьбе; </a:t>
            </a:r>
          </a:p>
          <a:p>
            <a:r>
              <a:rPr lang="ru-RU" dirty="0">
                <a:solidFill>
                  <a:srgbClr val="002060"/>
                </a:solidFill>
                <a:latin typeface="Monotype Corsiva" pitchFamily="66" charset="0"/>
                <a:cs typeface="Arial" charset="0"/>
              </a:rPr>
              <a:t>Олеся – призер по </a:t>
            </a:r>
            <a:r>
              <a:rPr lang="ru-RU" dirty="0" smtClean="0">
                <a:solidFill>
                  <a:srgbClr val="002060"/>
                </a:solidFill>
                <a:latin typeface="Monotype Corsiva" panose="03010101010201010101" pitchFamily="66" charset="0"/>
                <a:cs typeface="Arial" charset="0"/>
              </a:rPr>
              <a:t>волейболу и </a:t>
            </a:r>
            <a:r>
              <a:rPr lang="ru-RU" dirty="0">
                <a:solidFill>
                  <a:srgbClr val="002060"/>
                </a:solidFill>
                <a:latin typeface="Monotype Corsiva" panose="03010101010201010101" pitchFamily="66" charset="0"/>
                <a:cs typeface="Arial" charset="0"/>
              </a:rPr>
              <a:t>настольному теннису.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03648" y="548680"/>
            <a:ext cx="5929312" cy="5715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buFont typeface="Wingdings 2" pitchFamily="18" charset="2"/>
              <a:buNone/>
            </a:pPr>
            <a:r>
              <a:rPr lang="ru-RU" altLang="ru-RU" sz="4000" b="1" smtClean="0">
                <a:solidFill>
                  <a:srgbClr val="C00000"/>
                </a:solidFill>
                <a:latin typeface="Monotype Corsiva" pitchFamily="66" charset="0"/>
              </a:rPr>
              <a:t>Заключение</a:t>
            </a:r>
            <a:endParaRPr lang="ru-RU" altLang="ru-RU" sz="4000" smtClean="0">
              <a:solidFill>
                <a:srgbClr val="C00000"/>
              </a:solidFill>
              <a:latin typeface="Monotype Corsiva" pitchFamily="66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ru-RU" altLang="ru-RU" smtClean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0419" name="Rectangle 4"/>
          <p:cNvSpPr>
            <a:spLocks noChangeArrowheads="1"/>
          </p:cNvSpPr>
          <p:nvPr/>
        </p:nvSpPr>
        <p:spPr bwMode="auto">
          <a:xfrm>
            <a:off x="357188" y="1004136"/>
            <a:ext cx="8143902" cy="4878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49263"/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Некоторые 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родители, к сожалению, ставят под сомнение ценность занятий  </a:t>
            </a:r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физическими упражнениями.  Спорт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по мнению этих родителей, дело другое. </a:t>
            </a:r>
            <a:endParaRPr lang="ru-RU" alt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ходе работы я</a:t>
            </a:r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выяснила, 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что участие  родителей в закаливании, обучении физическим упражнениям своих детей, а также совместные с ними тренировочные занятия   формируют у детей устойчивый интерес.  Влечение к занятиям физической культурой и спортом  совершенствуют их физическое развитие и физическую подготовку, способствуют расширению у родителей и детей общих интересов</a:t>
            </a:r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 </a:t>
            </a:r>
            <a:endParaRPr lang="ru-RU" altLang="ru-RU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только личный пример родителей является надежным средством увлечь своих детей физкультурой и спортом. </a:t>
            </a:r>
            <a:endParaRPr lang="ru-RU" altLang="ru-RU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/>
            <a:r>
              <a:rPr lang="ru-RU" altLang="ru-RU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ru-RU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Подводя итог вышесказанному, можно утверждать, что наша гипотеза о том, что если развитию физических навыков и физической культуре в семье уделять внимание, то это способствует формированию интереса к занятиям физкультурой. </a:t>
            </a:r>
          </a:p>
          <a:p>
            <a:pPr indent="449263"/>
            <a:r>
              <a:rPr lang="ru-RU" alt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altLang="ru-RU" sz="1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/>
            <a:endParaRPr lang="ru-RU" altLang="ru-RU" sz="1400" dirty="0">
              <a:latin typeface="Times New Roman" pitchFamily="18" charset="0"/>
              <a:cs typeface="Times New Roman" pitchFamily="18" charset="0"/>
            </a:endParaRPr>
          </a:p>
          <a:p>
            <a:pPr indent="449263" algn="just" eaLnBrk="0" hangingPunct="0"/>
            <a:r>
              <a:rPr lang="ru-RU" altLang="ru-RU" sz="11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altLang="ru-RU" sz="1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utoUpdateAnimBg="0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2" descr="http://pav-edin23.ru/wp-content/uploads/2012/08/11-08-2012_1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42938"/>
            <a:ext cx="9144000" cy="6215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-конечная звезда 5"/>
          <p:cNvSpPr/>
          <p:nvPr/>
        </p:nvSpPr>
        <p:spPr>
          <a:xfrm>
            <a:off x="500002" y="214290"/>
            <a:ext cx="8286840" cy="6143668"/>
          </a:xfrm>
          <a:prstGeom prst="star5">
            <a:avLst>
              <a:gd name="adj" fmla="val 19098"/>
              <a:gd name="hf" fmla="val 105146"/>
              <a:gd name="vf" fmla="val 110557"/>
            </a:avLst>
          </a:prstGeom>
          <a:ln>
            <a:solidFill>
              <a:srgbClr val="FFC000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i="1" dirty="0">
                <a:solidFill>
                  <a:srgbClr val="C00000"/>
                </a:solidFill>
                <a:latin typeface="Monotype Corsiva" pitchFamily="66" charset="0"/>
              </a:rPr>
              <a:t>Желаем всем сибирского здоровья!!!</a:t>
            </a:r>
          </a:p>
          <a:p>
            <a:pPr algn="ctr">
              <a:defRPr/>
            </a:pPr>
            <a:r>
              <a:rPr lang="ru-RU" sz="2800" b="1" i="1" dirty="0">
                <a:solidFill>
                  <a:srgbClr val="C00000"/>
                </a:solidFill>
                <a:latin typeface="Monotype Corsiva" pitchFamily="66" charset="0"/>
              </a:rPr>
              <a:t>Спасибо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14554"/>
            <a:ext cx="8572560" cy="421482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Нужно всегда помнить, что здоровье – великое благо и достояние всего общества. Недаром народная мудрость гласит: «Здоровье – всему голова!» Быть здоровым это счастье для каждого человека. Некоторые семьи о здоровье не думают. Как правило, молодость и здоровье сопутствуют друг другу. Но чем старше становится человек, тем больше начинает понимать, какое это благо – здоровье, и тем больше начинает ценить его.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Семья – это коллектив единомышленников. Все члены семьи должны неуклонно соблюдать правила, от которых зависит их здоровье. Нужно всегда помнить, что главное в занятиях физической культурой, спортом – систематичность и регулярность. 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В совместных семейных занятиях физкультурой кроются огромные возможности и для повышения воспитательного потенциала семьи, улучшения отношений родителей с детьми. </a:t>
            </a:r>
            <a:b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Физкультура и спорт раскрепощают родителей и детей, увеличивают «потенциал доверия» семьи. 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 smtClean="0"/>
              <a:t>   </a:t>
            </a:r>
            <a:endParaRPr lang="ru-RU" sz="1800" b="1" dirty="0" smtClean="0">
              <a:solidFill>
                <a:srgbClr val="7030A0"/>
              </a:solidFill>
            </a:endParaRPr>
          </a:p>
        </p:txBody>
      </p:sp>
      <p:sp>
        <p:nvSpPr>
          <p:cNvPr id="14339" name="Rectangle 5"/>
          <p:cNvSpPr>
            <a:spLocks noChangeArrowheads="1"/>
          </p:cNvSpPr>
          <p:nvPr/>
        </p:nvSpPr>
        <p:spPr bwMode="auto">
          <a:xfrm>
            <a:off x="4786313" y="642918"/>
            <a:ext cx="41433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r" eaLnBrk="0" hangingPunct="0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Гимнастика, физические упражнения, ходьба должны прочно войти   в повседневный быт каждого, кто хочет сохранить работоспособность, здоровье, полноценную и радостную жизнь.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algn="r" eaLnBrk="0" hangingPunct="0"/>
            <a:r>
              <a:rPr lang="ru-RU" sz="1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                                                                                                                                    Гиппократ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9393" name="Picture 1" descr="F:\Копия 309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500042"/>
            <a:ext cx="2389182" cy="15911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785813"/>
            <a:ext cx="8229600" cy="5500687"/>
          </a:xfrm>
        </p:spPr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Актуальность данной работы </a:t>
            </a:r>
            <a:r>
              <a:rPr lang="ru-RU" sz="4000" dirty="0" smtClean="0">
                <a:solidFill>
                  <a:srgbClr val="002060"/>
                </a:solidFill>
              </a:rPr>
              <a:t>заключается в том, что проблема, затронутая мною в данной работе, актуальна, ведь для того, чтобы  дети росли физически здоровыми и готовыми к современной жизни, необходимо, чтобы они с детства были приобщены к физкультуре и спорту.  В поиске ответа на вопрос: Нужно ли заниматься физкультурой в семье?  Семья в жизни человека занимает важное место. В семье человек растет, развивается, формируется его характер. Важную роль в формировании личности человека играют традиции семьи. </a:t>
            </a:r>
          </a:p>
          <a:p>
            <a:pPr>
              <a:defRPr/>
            </a:pPr>
            <a:r>
              <a:rPr lang="ru-RU" sz="4000" b="1" dirty="0" smtClean="0">
                <a:solidFill>
                  <a:srgbClr val="FF0000"/>
                </a:solidFill>
              </a:rPr>
              <a:t>Цель: </a:t>
            </a:r>
            <a:r>
              <a:rPr lang="ru-RU" sz="4000" dirty="0" smtClean="0">
                <a:solidFill>
                  <a:srgbClr val="002060"/>
                </a:solidFill>
              </a:rPr>
              <a:t>выяснить, как жители нашего села относятся к физкультуре в семье и  познавательной сферы детей в процессе исследования спортивных традиций семьи. </a:t>
            </a:r>
            <a:r>
              <a:rPr lang="ru-RU" sz="4000" b="1" dirty="0" smtClean="0">
                <a:solidFill>
                  <a:srgbClr val="002060"/>
                </a:solidFill>
              </a:rPr>
              <a:t> </a:t>
            </a:r>
            <a:endParaRPr lang="ru-RU" sz="4000" dirty="0" smtClean="0">
              <a:solidFill>
                <a:srgbClr val="002060"/>
              </a:solidFill>
            </a:endParaRPr>
          </a:p>
          <a:p>
            <a:pPr marL="274320" indent="-274320" algn="just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ru-RU" sz="3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Содержимое 6"/>
          <p:cNvSpPr>
            <a:spLocks noGrp="1"/>
          </p:cNvSpPr>
          <p:nvPr>
            <p:ph idx="1"/>
          </p:nvPr>
        </p:nvSpPr>
        <p:spPr>
          <a:xfrm>
            <a:off x="285750" y="642938"/>
            <a:ext cx="8401050" cy="6000750"/>
          </a:xfrm>
        </p:spPr>
        <p:txBody>
          <a:bodyPr/>
          <a:lstStyle/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  <a:endParaRPr lang="ru-RU" sz="1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Изучить  существующую литературу по теме: «Семья и физическое воспитание детей»;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Выделить основные особенности роли семьи в физическом воспитании детей;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Провести социологический опрос среди  жителей села </a:t>
            </a:r>
            <a:r>
              <a:rPr lang="ru-RU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Усть-Киран</a:t>
            </a: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 целью выяснения их отношения к физкультуре в семье.</a:t>
            </a:r>
          </a:p>
          <a:p>
            <a:pPr>
              <a:buFont typeface="Wingdings" pitchFamily="2" charset="2"/>
              <a:buChar char="Ø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Проследить успеваемость учащихся 8-9 классов и статистику учета заболеваний  детей;</a:t>
            </a:r>
          </a:p>
          <a:p>
            <a:r>
              <a:rPr lang="ru-RU" sz="1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Методы исследования</a:t>
            </a:r>
            <a:r>
              <a:rPr lang="ru-RU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Изучение литературы;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Сбор информации;</a:t>
            </a: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Опрос, интервью;</a:t>
            </a:r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Самонаблюдение;</a:t>
            </a:r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Работа с интернет ресурсы;</a:t>
            </a:r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Анализ  и обобщение полученных данных.</a:t>
            </a:r>
            <a:endParaRPr lang="ru-RU" sz="18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285750" y="642938"/>
            <a:ext cx="8643938" cy="6000750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Гипотеза: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если развитию  физической культуре в семье уделять внимание, то это способствует формированию интереса к занятиям физкультурой. </a:t>
            </a:r>
          </a:p>
          <a:p>
            <a:pPr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Я считаю, что личный пример родителей влияет  на приобщение детей к занятиям спортом.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занятия физкультурой в  семье</a:t>
            </a:r>
          </a:p>
          <a:p>
            <a:r>
              <a:rPr lang="ru-RU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Предмет  исследования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– семьи учащихся  средних классов.</a:t>
            </a:r>
          </a:p>
          <a:p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Практическая значимость работы: </a:t>
            </a:r>
            <a:r>
              <a:rPr lang="ru-RU" sz="2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Работа носит не только познавательный характер, расширяет кругозор и имеет большую практическую ценность, так, как семья в жизни человека занимает важное место. </a:t>
            </a:r>
            <a:endParaRPr lang="ru-RU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 descr="F:\108_117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67457" y="1428736"/>
            <a:ext cx="2762516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71546"/>
            <a:ext cx="5786478" cy="5572163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 мы прекрасно знаем, что воспитание детей происходит не только в дошкольных и школьных детских учреждениях, но и дома, в семье. Именно поэтому в каждой семье, желающей вырастить здоровых и умных детей, необходимо заботиться об их правильном физическом развитии.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Но взрослые должны контролировать физическое состояние не только своих детей, но и самих себя.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Если вся семья будет вести правильный образ жизни, то дети будут расти здоровыми, а у их родителей будет гораздо меньше проблем со здоровьем, бабушки и дедушки будут жить дольше, не придется принимать множество лекарственных препаратов, которые, как известно, «одно лечат, а другое калечат».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Таким образом, чем больше семей будут культурными в физическом плане, тем здоровее и умнее будет население всей нашей страны в целом. </a:t>
            </a:r>
          </a:p>
          <a:p>
            <a:pPr algn="ctr" eaLnBrk="1" hangingPunct="1">
              <a:buFont typeface="Wingdings 2" pitchFamily="18" charset="2"/>
              <a:buNone/>
            </a:pPr>
            <a:endParaRPr lang="ru-RU" sz="2000" b="1" dirty="0" smtClean="0"/>
          </a:p>
        </p:txBody>
      </p:sp>
      <p:sp>
        <p:nvSpPr>
          <p:cNvPr id="18435" name="Прямоугольник 4"/>
          <p:cNvSpPr>
            <a:spLocks noChangeArrowheads="1"/>
          </p:cNvSpPr>
          <p:nvPr/>
        </p:nvSpPr>
        <p:spPr bwMode="auto">
          <a:xfrm>
            <a:off x="1071563" y="500042"/>
            <a:ext cx="714375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Физическая  культура в семье</a:t>
            </a:r>
            <a:endParaRPr lang="ru-RU" sz="3200" dirty="0">
              <a:solidFill>
                <a:srgbClr val="C0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рямоугольник 5"/>
          <p:cNvSpPr>
            <a:spLocks noChangeArrowheads="1"/>
          </p:cNvSpPr>
          <p:nvPr/>
        </p:nvSpPr>
        <p:spPr bwMode="auto">
          <a:xfrm>
            <a:off x="571472" y="928670"/>
            <a:ext cx="8358246" cy="550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1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Для исследования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моей работы  я взяла возраст </a:t>
            </a:r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10до 15 лет  средний школьный возраст – наиболее активный период в формировании двигательной активности ребенка. Основная задача в этом возрасте – развитие двигательной активности у детей. 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Определенную часть забот о физическом воспитании ребенка берет на себя школа, но кроме школьных уроков физкультуры , физическая активность школьников должна обязательно дополняться ежедневной утренней зарядкой и двумя-тремя домашними тренировочными занятиями в неделю. 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Семейные тренировки строятся на основе систематического выполнения предлагаемых учителем физкультуры домашних заданий или являются самостоятельными занятиями родителей с детьми.</a:t>
            </a:r>
            <a:r>
              <a:rPr lang="ru-RU" sz="2000" dirty="0"/>
              <a:t> </a:t>
            </a:r>
          </a:p>
          <a:p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мы хотим остановиться на двух составляющих: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утренняя гимнастика;</a:t>
            </a:r>
          </a:p>
          <a:p>
            <a:r>
              <a:rPr lang="ru-RU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закаливание. </a:t>
            </a: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714375" y="714375"/>
            <a:ext cx="7786688" cy="523875"/>
          </a:xfrm>
        </p:spPr>
        <p:txBody>
          <a:bodyPr lIns="91440" rIns="91440" bIns="45720" anchor="ctr">
            <a:spAutoFit/>
          </a:bodyPr>
          <a:lstStyle/>
          <a:p>
            <a:pPr algn="ctr"/>
            <a:r>
              <a:rPr lang="ru-RU" sz="2800" b="1" smtClean="0">
                <a:solidFill>
                  <a:srgbClr val="C00000"/>
                </a:solidFill>
                <a:latin typeface="Monotype Corsiva" pitchFamily="66" charset="0"/>
                <a:cs typeface="Times New Roman" pitchFamily="18" charset="0"/>
              </a:rPr>
              <a:t>Виды физкультурных занятий в режиме дня семьи</a:t>
            </a:r>
            <a:endParaRPr lang="ru-RU" sz="4000" smtClean="0">
              <a:solidFill>
                <a:srgbClr val="C00000"/>
              </a:solidFill>
              <a:latin typeface="Monotype Corsiva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285875"/>
            <a:ext cx="5357821" cy="535781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dirty="0" smtClean="0">
                <a:solidFill>
                  <a:srgbClr val="C00000"/>
                </a:solidFill>
                <a:latin typeface="Monotype Corsiva" pitchFamily="66" charset="0"/>
              </a:rPr>
              <a:t>        </a:t>
            </a:r>
            <a:r>
              <a:rPr lang="ru-RU" sz="3200" dirty="0" smtClean="0">
                <a:solidFill>
                  <a:srgbClr val="7030A0"/>
                </a:solidFill>
                <a:latin typeface="Monotype Corsiva" pitchFamily="66" charset="0"/>
              </a:rPr>
              <a:t>Утренняя  гимнастика благотворно действует на весь организм, оказывая большое оздоровительное и воспитательное влияние.</a:t>
            </a:r>
          </a:p>
          <a:p>
            <a:pPr>
              <a:buFont typeface="Wingdings 2" pitchFamily="18" charset="2"/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      Важно всегда помнить главное правило: утренняя зарядка должна приносить только положительные эмоции, бодрость. </a:t>
            </a:r>
          </a:p>
          <a:p>
            <a:pPr eaLnBrk="1" hangingPunct="1">
              <a:buFont typeface="Wingdings 2" pitchFamily="18" charset="2"/>
              <a:buNone/>
            </a:pPr>
            <a:endParaRPr lang="ru-RU" sz="3200" dirty="0" smtClean="0">
              <a:solidFill>
                <a:srgbClr val="7030A0"/>
              </a:solidFill>
              <a:latin typeface="Monotype Corsiva" pitchFamily="66" charset="0"/>
            </a:endParaRPr>
          </a:p>
        </p:txBody>
      </p:sp>
      <p:pic>
        <p:nvPicPr>
          <p:cNvPr id="53250" name="Picture 2" descr="https://im0-tub-ru.yandex.net/i?id=950602d10f3281200fa522bdc4542436&amp;n=33&amp;h=215&amp;w=29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29322" y="1500174"/>
            <a:ext cx="2838450" cy="2000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3252" name="Picture 4" descr="https://im1-tub-ru.yandex.net/i?id=2d5d610a3013c5723e6f0a825bb06bbd&amp;n=33&amp;h=215&amp;w=32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647006">
            <a:off x="5786446" y="4143380"/>
            <a:ext cx="3076575" cy="20478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357189" y="714375"/>
            <a:ext cx="5857886" cy="585787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Закаливание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одна из основных составляющих физической культуры. Закаливание как средство повышения защитных сил организма возникло еще в древности. В России оно издавна было массовым.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 В результате закаливания повышается устойчивость организма к неблагоприятным воздействиям различных погодных факторов, таких как холод, жара, сырость и других, которые плохо влияют на работоспособность и могут привести к заболеваниям.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В совместных занятиях родителей и детей заключен большой воспитательный смысл. </a:t>
            </a:r>
          </a:p>
          <a:p>
            <a:pPr eaLnBrk="1" hangingPunct="1">
              <a:buFont typeface="Wingdings 2" pitchFamily="18" charset="2"/>
              <a:buNone/>
            </a:pP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    Заложить прочный фундамент формирования здоровья, можно только в процессе серьезной совместной с семьей работы.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00063" y="1785938"/>
            <a:ext cx="8229600" cy="581025"/>
          </a:xfrm>
          <a:prstGeom prst="rect">
            <a:avLst/>
          </a:prstGeom>
        </p:spPr>
        <p:txBody>
          <a:bodyPr lIns="0" rIns="0" bIns="0" anchor="b">
            <a:normAutofit fontScale="825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50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2226" name="Picture 2" descr="Комментарии, фото искусство, красивые фото, художественное фото - Фото.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928670"/>
            <a:ext cx="2428892" cy="23574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2228" name="Picture 4" descr="https://im0-tub-ru.yandex.net/i?id=1889eecda2a9e26f1faa69532b7eb7ca&amp;n=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005147">
            <a:off x="6500826" y="3786190"/>
            <a:ext cx="2357454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378</TotalTime>
  <Words>1383</Words>
  <Application>Microsoft Office PowerPoint</Application>
  <PresentationFormat>Экран (4:3)</PresentationFormat>
  <Paragraphs>119</Paragraphs>
  <Slides>19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Поток</vt:lpstr>
      <vt:lpstr>Лист Microsoft Office Excel 97-2003</vt:lpstr>
      <vt:lpstr>Worksheet</vt:lpstr>
      <vt:lpstr>Лист</vt:lpstr>
      <vt:lpstr>Слайд 1</vt:lpstr>
      <vt:lpstr>        Нужно всегда помнить, что здоровье – великое благо и достояние всего общества. Недаром народная мудрость гласит: «Здоровье – всему голова!» Быть здоровым это счастье для каждого человека. Некоторые семьи о здоровье не думают. Как правило, молодость и здоровье сопутствуют друг другу. Но чем старше становится человек, тем больше начинает понимать, какое это благо – здоровье, и тем больше начинает ценить его.         Семья – это коллектив единомышленников. Все члены семьи должны неуклонно соблюдать правила, от которых зависит их здоровье. Нужно всегда помнить, что главное в занятиях физической культурой, спортом – систематичность и регулярность.         В совместных семейных занятиях физкультурой кроются огромные возможности и для повышения воспитательного потенциала семьи, улучшения отношений родителей с детьми.       Физкультура и спорт раскрепощают родителей и детей, увеличивают «потенциал доверия» семьи.      </vt:lpstr>
      <vt:lpstr>Слайд 3</vt:lpstr>
      <vt:lpstr>Слайд 4</vt:lpstr>
      <vt:lpstr>Слайд 5</vt:lpstr>
      <vt:lpstr>Слайд 6</vt:lpstr>
      <vt:lpstr>Слайд 7</vt:lpstr>
      <vt:lpstr>Виды физкультурных занятий в режиме дня семьи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ИНСТРУКТАЖ  ПО БЕЗОПАСНОМУ ПОВЕДЕНИЮ  В ВЕСЕННЕ-ЛЕТНИЙ ПЕРИОД  НА ВОДНЫХ ОБЪЕКТАХ</dc:title>
  <dc:creator>Тамара</dc:creator>
  <cp:lastModifiedBy>User</cp:lastModifiedBy>
  <cp:revision>44</cp:revision>
  <dcterms:created xsi:type="dcterms:W3CDTF">2011-03-27T06:33:01Z</dcterms:created>
  <dcterms:modified xsi:type="dcterms:W3CDTF">2018-08-25T08:58:06Z</dcterms:modified>
</cp:coreProperties>
</file>